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95F"/>
    <a:srgbClr val="136143"/>
    <a:srgbClr val="0B3B29"/>
    <a:srgbClr val="8439BD"/>
    <a:srgbClr val="8F2EA2"/>
    <a:srgbClr val="3EDA9F"/>
    <a:srgbClr val="10543A"/>
    <a:srgbClr val="D9A5E3"/>
    <a:srgbClr val="20A472"/>
    <a:srgbClr val="34D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33" autoAdjust="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391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267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48">
            <a:extLst>
              <a:ext uri="{FF2B5EF4-FFF2-40B4-BE49-F238E27FC236}">
                <a16:creationId xmlns:a16="http://schemas.microsoft.com/office/drawing/2014/main" id="{C6E48CAB-F1C0-4E71-9686-C02A967E92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182" y="4014522"/>
            <a:ext cx="118211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35" name="Text Placeholder 50">
            <a:extLst>
              <a:ext uri="{FF2B5EF4-FFF2-40B4-BE49-F238E27FC236}">
                <a16:creationId xmlns:a16="http://schemas.microsoft.com/office/drawing/2014/main" id="{7C226081-D459-4A68-9B23-0C804E6A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18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C32AE455-05F0-44FA-98C4-73D9C60DF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39103" y="4014522"/>
            <a:ext cx="1208897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3FB663-073E-458E-A31A-B15112A0D3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39103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91332113-C9A3-4B1F-A973-C30104497D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22202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CDAC2DE8-0B23-47D4-A121-018184C5D2B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2202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AE8613EE-32F0-4251-809B-6B9907E226C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60494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6E9683DA-61F6-48A0-9453-C03FB97940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0494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53C09CD9-E6F6-4AA3-968A-491D1568E7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55230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4457D5F2-D7AE-44A9-847A-D20086BCCC2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230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4FBE8211-41BE-41C2-B826-94FD55BC0AA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38151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18C75666-F3E0-4AD7-8C05-FEFFEAE1D10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1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66478F13-D9B8-4439-9B08-804CD6848EB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2107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08844405-957A-4970-A2B6-D161FED665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32107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6F067D31-AE61-48F0-A497-1908DC77F0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70399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5B4A526A-A40E-4B7D-94EC-5FDCAD2EAD8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399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67390-01C5-4A4E-AF7F-79E8DB2B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957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 userDrawn="1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742123-85C4-4775-80AC-721BD7C162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06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1001174-581F-41A6-864B-D3BE932C2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06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2B649793-2AFC-43EE-8172-0EAB326F11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454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5B27745F-27CA-45D0-BE8E-A9C3B168F4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454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58782C77-F426-4586-AF09-D07E1E8737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790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E04DA729-6A59-4BC5-8955-DF4D12F12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790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F6AF03D4-E441-4447-876C-A1B030223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006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679D428E-9700-4E19-8364-70006C3E7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006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5B64A0D9-EA5C-4EC1-981A-0FD223A6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7454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7F9CD6F4-7AEE-42A4-B26D-96BE3E9003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54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82EA5B58-66CC-4197-BAC3-D0A39558DB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9790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B76C47B4-A585-4CAC-933A-2E6D1938D1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9790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563D0C18-5125-4D0F-B46D-76AE182B3F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06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10634501-CE83-42B9-8572-5C6B737108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8006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8">
            <a:extLst>
              <a:ext uri="{FF2B5EF4-FFF2-40B4-BE49-F238E27FC236}">
                <a16:creationId xmlns:a16="http://schemas.microsoft.com/office/drawing/2014/main" id="{54844B85-1B28-4340-AA8C-10A0C2A36C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7454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31BB84F0-3823-46DB-BCEF-5EF3F8E680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7454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8">
            <a:extLst>
              <a:ext uri="{FF2B5EF4-FFF2-40B4-BE49-F238E27FC236}">
                <a16:creationId xmlns:a16="http://schemas.microsoft.com/office/drawing/2014/main" id="{D4D4EE7B-E029-47B3-BC18-D53E810711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69790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C088BE45-14DC-4551-A5FC-93D0BA9918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9790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8">
            <a:extLst>
              <a:ext uri="{FF2B5EF4-FFF2-40B4-BE49-F238E27FC236}">
                <a16:creationId xmlns:a16="http://schemas.microsoft.com/office/drawing/2014/main" id="{120E072F-4FF5-422F-B7FD-BE3DF02601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8006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E73E6162-F4E3-4F6D-BA12-6B5918E23B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8006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8">
            <a:extLst>
              <a:ext uri="{FF2B5EF4-FFF2-40B4-BE49-F238E27FC236}">
                <a16:creationId xmlns:a16="http://schemas.microsoft.com/office/drawing/2014/main" id="{C9938F8E-67A2-401C-882C-ED04C7E522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7454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E683DBE3-DCA5-4538-A253-E60ED2C4B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67454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8">
            <a:extLst>
              <a:ext uri="{FF2B5EF4-FFF2-40B4-BE49-F238E27FC236}">
                <a16:creationId xmlns:a16="http://schemas.microsoft.com/office/drawing/2014/main" id="{6F8B9E2C-BE06-4536-A348-4640A2DA1B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790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B9A57CE7-FAE2-490F-A8F8-402B5F3A744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69790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11859-7CC8-480B-BA0E-18BB16B3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913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4" userDrawn="1">
          <p15:clr>
            <a:srgbClr val="FBAE40"/>
          </p15:clr>
        </p15:guide>
        <p15:guide id="2" pos="5112">
          <p15:clr>
            <a:srgbClr val="FBAE40"/>
          </p15:clr>
        </p15:guide>
        <p15:guide id="4" pos="5256">
          <p15:clr>
            <a:srgbClr val="5ACBF0"/>
          </p15:clr>
        </p15:guide>
        <p15:guide id="5" pos="4968" userDrawn="1">
          <p15:clr>
            <a:srgbClr val="5ACBF0"/>
          </p15:clr>
        </p15:guide>
        <p15:guide id="6" pos="2688" userDrawn="1">
          <p15:clr>
            <a:srgbClr val="5ACBF0"/>
          </p15:clr>
        </p15:guide>
        <p15:guide id="7" pos="2400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DAD0-21E9-42D0-8C63-C6563197FC13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80" y="6356350"/>
            <a:ext cx="593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823-CC86-4AC6-95C0-DC3ECA80F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ts val="100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dical.Examiner2@nca.nhs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 descr="timeline ">
            <a:extLst>
              <a:ext uri="{FF2B5EF4-FFF2-40B4-BE49-F238E27FC236}">
                <a16:creationId xmlns:a16="http://schemas.microsoft.com/office/drawing/2014/main" id="{8D4775DE-A457-470F-9215-52C254BEA12F}"/>
              </a:ext>
            </a:extLst>
          </p:cNvPr>
          <p:cNvSpPr/>
          <p:nvPr/>
        </p:nvSpPr>
        <p:spPr>
          <a:xfrm rot="10800000" flipV="1">
            <a:off x="325312" y="1759867"/>
            <a:ext cx="5431542" cy="1392649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66000">
                <a:schemeClr val="accent6"/>
              </a:gs>
              <a:gs pos="42000">
                <a:schemeClr val="accent5"/>
              </a:gs>
              <a:gs pos="8000">
                <a:schemeClr val="accent4"/>
              </a:gs>
              <a:gs pos="9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415C901-039D-4058-80C7-5ABA400CDB06}"/>
              </a:ext>
            </a:extLst>
          </p:cNvPr>
          <p:cNvSpPr/>
          <p:nvPr/>
        </p:nvSpPr>
        <p:spPr>
          <a:xfrm>
            <a:off x="1921370" y="2103301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6DA334-7569-42CB-95CD-419F4AC26092}"/>
              </a:ext>
            </a:extLst>
          </p:cNvPr>
          <p:cNvSpPr/>
          <p:nvPr/>
        </p:nvSpPr>
        <p:spPr>
          <a:xfrm>
            <a:off x="3278816" y="192113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4604944" y="2145169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607318" y="1891350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51" name="Oval 50" descr="timeline endpoints">
            <a:extLst>
              <a:ext uri="{FF2B5EF4-FFF2-40B4-BE49-F238E27FC236}">
                <a16:creationId xmlns:a16="http://schemas.microsoft.com/office/drawing/2014/main" id="{FEB42CF1-3717-49C1-AB83-60AC16555486}"/>
              </a:ext>
            </a:extLst>
          </p:cNvPr>
          <p:cNvSpPr/>
          <p:nvPr/>
        </p:nvSpPr>
        <p:spPr>
          <a:xfrm>
            <a:off x="260019" y="2265919"/>
            <a:ext cx="190273" cy="190273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 descr="timeline endpoints">
            <a:extLst>
              <a:ext uri="{FF2B5EF4-FFF2-40B4-BE49-F238E27FC236}">
                <a16:creationId xmlns:a16="http://schemas.microsoft.com/office/drawing/2014/main" id="{ADA048D0-8338-452D-AF0D-7D6C9C599BD4}"/>
              </a:ext>
            </a:extLst>
          </p:cNvPr>
          <p:cNvSpPr/>
          <p:nvPr/>
        </p:nvSpPr>
        <p:spPr>
          <a:xfrm>
            <a:off x="5644920" y="2404286"/>
            <a:ext cx="180805" cy="180805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 descr="timeline ">
            <a:extLst>
              <a:ext uri="{FF2B5EF4-FFF2-40B4-BE49-F238E27FC236}">
                <a16:creationId xmlns:a16="http://schemas.microsoft.com/office/drawing/2014/main" id="{7B3DF975-73CD-42C6-9B78-C3FF40C352F1}"/>
              </a:ext>
            </a:extLst>
          </p:cNvPr>
          <p:cNvSpPr/>
          <p:nvPr/>
        </p:nvSpPr>
        <p:spPr>
          <a:xfrm rot="10800000" flipV="1">
            <a:off x="6435146" y="1855004"/>
            <a:ext cx="5431542" cy="1392649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66000">
                <a:schemeClr val="accent6"/>
              </a:gs>
              <a:gs pos="42000">
                <a:schemeClr val="accent5"/>
              </a:gs>
              <a:gs pos="8000">
                <a:schemeClr val="accent4"/>
              </a:gs>
              <a:gs pos="9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F57FC2D-CA42-4C0C-9FE9-BC02A85CA6CC}"/>
              </a:ext>
            </a:extLst>
          </p:cNvPr>
          <p:cNvSpPr/>
          <p:nvPr/>
        </p:nvSpPr>
        <p:spPr>
          <a:xfrm>
            <a:off x="8029723" y="2118469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6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CBB380A-D7CA-44B2-9AFF-F5B137339529}"/>
              </a:ext>
            </a:extLst>
          </p:cNvPr>
          <p:cNvSpPr/>
          <p:nvPr/>
        </p:nvSpPr>
        <p:spPr>
          <a:xfrm>
            <a:off x="9382052" y="2034830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EBE3DB8-3294-4B4E-8DA5-18607EEBBF08}"/>
              </a:ext>
            </a:extLst>
          </p:cNvPr>
          <p:cNvSpPr/>
          <p:nvPr/>
        </p:nvSpPr>
        <p:spPr>
          <a:xfrm>
            <a:off x="10711356" y="2121284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67109255-4AA7-4D58-A34F-284BA675F71A}"/>
              </a:ext>
            </a:extLst>
          </p:cNvPr>
          <p:cNvSpPr/>
          <p:nvPr/>
        </p:nvSpPr>
        <p:spPr>
          <a:xfrm>
            <a:off x="6668662" y="2016269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5</a:t>
            </a:r>
          </a:p>
        </p:txBody>
      </p:sp>
      <p:sp>
        <p:nvSpPr>
          <p:cNvPr id="70" name="Oval 69" descr="timeline endpoints">
            <a:extLst>
              <a:ext uri="{FF2B5EF4-FFF2-40B4-BE49-F238E27FC236}">
                <a16:creationId xmlns:a16="http://schemas.microsoft.com/office/drawing/2014/main" id="{96AFF1A5-C326-45A3-9DDD-4193AFEF1A15}"/>
              </a:ext>
            </a:extLst>
          </p:cNvPr>
          <p:cNvSpPr/>
          <p:nvPr/>
        </p:nvSpPr>
        <p:spPr>
          <a:xfrm>
            <a:off x="6354519" y="2394818"/>
            <a:ext cx="190273" cy="190273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 descr="timeline endpoints">
            <a:extLst>
              <a:ext uri="{FF2B5EF4-FFF2-40B4-BE49-F238E27FC236}">
                <a16:creationId xmlns:a16="http://schemas.microsoft.com/office/drawing/2014/main" id="{77EBB638-4BD1-47AC-94FB-DCD6B28116F6}"/>
              </a:ext>
            </a:extLst>
          </p:cNvPr>
          <p:cNvSpPr/>
          <p:nvPr/>
        </p:nvSpPr>
        <p:spPr>
          <a:xfrm>
            <a:off x="11763968" y="2512537"/>
            <a:ext cx="180805" cy="180805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C24A58D-AA17-4F67-83B7-7CCA21DB5A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292" y="3497774"/>
            <a:ext cx="1182118" cy="302186"/>
          </a:xfrm>
        </p:spPr>
        <p:txBody>
          <a:bodyPr/>
          <a:lstStyle/>
          <a:p>
            <a:r>
              <a:rPr lang="en-US" dirty="0"/>
              <a:t>Death Occurs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FF8A845-42A9-4A35-96F2-1B02ED530A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089" y="3782181"/>
            <a:ext cx="1182118" cy="1183101"/>
          </a:xfrm>
        </p:spPr>
        <p:txBody>
          <a:bodyPr/>
          <a:lstStyle/>
          <a:p>
            <a:r>
              <a:rPr lang="en-US" dirty="0"/>
              <a:t>Death Happens in Community and Practice Informed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C3D9F9-4837-4F86-BA47-07FC8380F1B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90100" y="3479995"/>
            <a:ext cx="1273213" cy="302186"/>
          </a:xfrm>
        </p:spPr>
        <p:txBody>
          <a:bodyPr/>
          <a:lstStyle/>
          <a:p>
            <a:r>
              <a:rPr lang="en-US" dirty="0"/>
              <a:t>Documentation Sent to ME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C35B328-B64E-4876-8FF0-5F1BBD21C7C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790099" y="4033885"/>
            <a:ext cx="1270708" cy="1183101"/>
          </a:xfrm>
        </p:spPr>
        <p:txBody>
          <a:bodyPr/>
          <a:lstStyle/>
          <a:p>
            <a:r>
              <a:rPr lang="en-US" dirty="0"/>
              <a:t>Once practice informed Summary of care ( 6 months of patient notes) sent to ME Office. </a:t>
            </a:r>
            <a:r>
              <a:rPr lang="en-US" b="1" dirty="0"/>
              <a:t>Provisional MCCD can also be completed.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6BD85-425B-4958-88CA-45CA44C8037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3221003" y="3497774"/>
            <a:ext cx="1273213" cy="302186"/>
          </a:xfrm>
        </p:spPr>
        <p:txBody>
          <a:bodyPr/>
          <a:lstStyle/>
          <a:p>
            <a:r>
              <a:rPr lang="en-US" dirty="0"/>
              <a:t>Case Reviewed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89F2451-1186-4C3F-A493-A04E51E7B08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14739" y="3926251"/>
            <a:ext cx="1182118" cy="1183101"/>
          </a:xfrm>
        </p:spPr>
        <p:txBody>
          <a:bodyPr/>
          <a:lstStyle/>
          <a:p>
            <a:r>
              <a:rPr lang="en-US" dirty="0"/>
              <a:t>Case picked up by ME office and reviewed.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04DBBF1-EF80-43E1-B3CC-E7287929142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701205" y="3479995"/>
            <a:ext cx="1342850" cy="302186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3D68865-5E04-4E48-9C59-307470D709C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701205" y="3877116"/>
            <a:ext cx="1182118" cy="1183101"/>
          </a:xfrm>
        </p:spPr>
        <p:txBody>
          <a:bodyPr/>
          <a:lstStyle/>
          <a:p>
            <a:r>
              <a:rPr lang="en-US" dirty="0"/>
              <a:t>Outcome of review communicated to practice. </a:t>
            </a:r>
          </a:p>
          <a:p>
            <a:r>
              <a:rPr lang="en-US" dirty="0"/>
              <a:t>Either further discussion or agreement with proposed </a:t>
            </a:r>
            <a:r>
              <a:rPr lang="en-US" dirty="0" err="1"/>
              <a:t>CoD</a:t>
            </a:r>
            <a:endParaRPr lang="en-US" dirty="0"/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E481CA-8BE8-4318-84EE-4F88A61BE57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85033" y="3518288"/>
            <a:ext cx="1181099" cy="302186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AB27524-4451-4AC5-964C-0F705B6368D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739" y="4011856"/>
            <a:ext cx="1182118" cy="1183101"/>
          </a:xfrm>
        </p:spPr>
        <p:txBody>
          <a:bodyPr/>
          <a:lstStyle/>
          <a:p>
            <a:r>
              <a:rPr lang="en-US" dirty="0"/>
              <a:t>If needed discussion with QAP will occur.</a:t>
            </a:r>
          </a:p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FEC3A38-7684-4BBF-AFAD-87409B0E6BD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879096" y="3518288"/>
            <a:ext cx="1181098" cy="302186"/>
          </a:xfrm>
        </p:spPr>
        <p:txBody>
          <a:bodyPr/>
          <a:lstStyle/>
          <a:p>
            <a:r>
              <a:rPr lang="en-US" dirty="0"/>
              <a:t>Completion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C82D1BF-3352-4868-9C3D-613EB8D084C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2" y="4011856"/>
            <a:ext cx="1182118" cy="1183101"/>
          </a:xfrm>
        </p:spPr>
        <p:txBody>
          <a:bodyPr/>
          <a:lstStyle/>
          <a:p>
            <a:r>
              <a:rPr lang="en-US" dirty="0"/>
              <a:t>Once ME and QAP agree. Confirmation of </a:t>
            </a:r>
            <a:r>
              <a:rPr lang="en-US" dirty="0" err="1"/>
              <a:t>CoD</a:t>
            </a:r>
            <a:r>
              <a:rPr lang="en-US" dirty="0"/>
              <a:t> will be emailed to practice.</a:t>
            </a:r>
          </a:p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E9BE32E-27C4-48FC-81C3-3D6F67418E3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274202" y="3518288"/>
            <a:ext cx="1181098" cy="302186"/>
          </a:xfrm>
        </p:spPr>
        <p:txBody>
          <a:bodyPr/>
          <a:lstStyle/>
          <a:p>
            <a:r>
              <a:rPr lang="en-US" dirty="0"/>
              <a:t>Registrars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611DE91-B76B-4361-A001-E52AEAAD877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274202" y="4056332"/>
            <a:ext cx="1182118" cy="1183101"/>
          </a:xfrm>
        </p:spPr>
        <p:txBody>
          <a:bodyPr/>
          <a:lstStyle/>
          <a:p>
            <a:r>
              <a:rPr lang="en-US" dirty="0"/>
              <a:t>Once completed please send MCCD as normal to registrar.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58A900D-B4DE-4CA7-B31B-EF43F275DE2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669308" y="3518288"/>
            <a:ext cx="1181098" cy="302186"/>
          </a:xfrm>
        </p:spPr>
        <p:txBody>
          <a:bodyPr/>
          <a:lstStyle/>
          <a:p>
            <a:r>
              <a:rPr lang="en-US" dirty="0"/>
              <a:t>*Coroner*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9CB9ACC2-C176-402F-99F5-FE146A30A09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684570" y="4033885"/>
            <a:ext cx="1182118" cy="1461616"/>
          </a:xfrm>
        </p:spPr>
        <p:txBody>
          <a:bodyPr/>
          <a:lstStyle/>
          <a:p>
            <a:r>
              <a:rPr lang="en-US" dirty="0"/>
              <a:t>* If Cases are needed to be  referred to coroner. ME Office will inform practice and QAP to complete referral*</a:t>
            </a:r>
          </a:p>
          <a:p>
            <a:endParaRPr lang="en-US" dirty="0"/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CE9001BD-04C4-40D0-98EB-088BE1EF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Review Quick Guide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1F112C-1E8F-4637-A46B-F6AD9AE26109}"/>
              </a:ext>
            </a:extLst>
          </p:cNvPr>
          <p:cNvSpPr txBox="1"/>
          <p:nvPr/>
        </p:nvSpPr>
        <p:spPr>
          <a:xfrm>
            <a:off x="757848" y="5759981"/>
            <a:ext cx="11108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</a:t>
            </a:r>
            <a:r>
              <a:rPr lang="en-GB" b="1" dirty="0">
                <a:solidFill>
                  <a:srgbClr val="FF0000"/>
                </a:solidFill>
                <a:latin typeface="+mj-lt"/>
              </a:rPr>
              <a:t>Urgent Release Deaths </a:t>
            </a:r>
            <a:r>
              <a:rPr lang="en-GB" dirty="0"/>
              <a:t>– </a:t>
            </a:r>
            <a:r>
              <a:rPr lang="en-GB" sz="1400" dirty="0"/>
              <a:t>if within ME Office hours (08:00 – 16:00) please let us know so we can prioritise and complete ASAP. Outside office hours and at weekends please complete as per your current procedures. Any questions please email  </a:t>
            </a:r>
            <a:r>
              <a:rPr lang="en-GB" sz="1400" dirty="0">
                <a:hlinkClick r:id="rId2"/>
              </a:rPr>
              <a:t>Medical.Examiner2@nca.nhs.uk</a:t>
            </a:r>
            <a:r>
              <a:rPr lang="en-GB" sz="1400" dirty="0"/>
              <a:t>.</a:t>
            </a:r>
          </a:p>
          <a:p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23976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ct Timeline_WAC_LH - v2" id="{C490F22C-BCE6-4049-96E9-DC11EF4DCC46}" vid="{AA5619E9-B2EB-4B47-8E48-7B1F4A347B9C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C1DAB8B-23BA-4827-9CE8-505DD4A39F0A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55BC56-8FA3-435B-ACDD-0E8E6241E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11B2B9-8CE5-4E5A-B70F-6B056FE844E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66BA265-3C9C-41FF-80C6-61A7F961C0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product roadmap timeline </Template>
  <TotalTime>83</TotalTime>
  <Words>194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 Light</vt:lpstr>
      <vt:lpstr>Speak Pro</vt:lpstr>
      <vt:lpstr>2_Office Theme</vt:lpstr>
      <vt:lpstr>ME Review Quick Guide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Review Quick Guide</dc:title>
  <dc:creator>Joe Topping</dc:creator>
  <cp:lastModifiedBy>Joe Topping</cp:lastModifiedBy>
  <cp:revision>7</cp:revision>
  <dcterms:created xsi:type="dcterms:W3CDTF">2022-12-08T13:05:24Z</dcterms:created>
  <dcterms:modified xsi:type="dcterms:W3CDTF">2023-11-03T11:07:54Z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